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801600" cy="7772400"/>
  <p:notesSz cx="128016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846" y="78"/>
      </p:cViewPr>
      <p:guideLst>
        <p:guide orient="horz" pos="2880"/>
        <p:guide pos="3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409444"/>
            <a:ext cx="10881360" cy="5155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4352545"/>
            <a:ext cx="8961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1787653"/>
            <a:ext cx="55686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1787653"/>
            <a:ext cx="55686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82" y="349177"/>
            <a:ext cx="7510780" cy="7138034"/>
          </a:xfrm>
          <a:custGeom>
            <a:avLst/>
            <a:gdLst/>
            <a:ahLst/>
            <a:cxnLst/>
            <a:rect l="l" t="t" r="r" b="b"/>
            <a:pathLst>
              <a:path w="7510780" h="7138034">
                <a:moveTo>
                  <a:pt x="0" y="0"/>
                </a:moveTo>
                <a:lnTo>
                  <a:pt x="0" y="7137500"/>
                </a:lnTo>
                <a:lnTo>
                  <a:pt x="7510772" y="7137500"/>
                </a:lnTo>
                <a:lnTo>
                  <a:pt x="7510772" y="0"/>
                </a:lnTo>
                <a:lnTo>
                  <a:pt x="0" y="0"/>
                </a:lnTo>
                <a:close/>
              </a:path>
            </a:pathLst>
          </a:custGeom>
          <a:solidFill>
            <a:srgbClr val="5051A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4450" y="2087441"/>
            <a:ext cx="12012701" cy="5155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4450" y="2087442"/>
            <a:ext cx="120127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7228333"/>
            <a:ext cx="40965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7228333"/>
            <a:ext cx="29443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3" y="7228333"/>
            <a:ext cx="29443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36" y="2288462"/>
            <a:ext cx="6840220" cy="156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1270" algn="ctr">
              <a:lnSpc>
                <a:spcPct val="100299"/>
              </a:lnSpc>
              <a:spcBef>
                <a:spcPts val="105"/>
              </a:spcBef>
            </a:pPr>
            <a:r>
              <a:rPr spc="-15" dirty="0"/>
              <a:t>Perovskite Materials </a:t>
            </a:r>
            <a:r>
              <a:rPr spc="-10" dirty="0"/>
              <a:t>as </a:t>
            </a:r>
            <a:r>
              <a:rPr spc="-25" dirty="0"/>
              <a:t>Superior  </a:t>
            </a:r>
            <a:r>
              <a:rPr spc="-15" dirty="0"/>
              <a:t>Powerful </a:t>
            </a:r>
            <a:r>
              <a:rPr spc="-20" dirty="0"/>
              <a:t>Platforms </a:t>
            </a:r>
            <a:r>
              <a:rPr spc="-15" dirty="0"/>
              <a:t>for Energy</a:t>
            </a:r>
            <a:r>
              <a:rPr spc="-220" dirty="0"/>
              <a:t> </a:t>
            </a:r>
            <a:r>
              <a:rPr spc="-20" dirty="0"/>
              <a:t>Sector  </a:t>
            </a:r>
            <a:r>
              <a:rPr spc="-25" dirty="0"/>
              <a:t>Engineering</a:t>
            </a:r>
            <a:r>
              <a:rPr spc="-215" dirty="0"/>
              <a:t> </a:t>
            </a:r>
            <a:r>
              <a:rPr spc="-25" dirty="0"/>
              <a:t>Applications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728" y="4432477"/>
            <a:ext cx="6882765" cy="2383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CONTENT</a:t>
            </a:r>
            <a:r>
              <a:rPr sz="14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4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:</a:t>
            </a:r>
            <a:endParaRPr sz="1400" dirty="0">
              <a:latin typeface="Z@R6E84.tmp"/>
              <a:cs typeface="Z@R6E84.tmp"/>
            </a:endParaRPr>
          </a:p>
          <a:p>
            <a:pPr marL="12700" marR="106680">
              <a:lnSpc>
                <a:spcPct val="109900"/>
              </a:lnSpc>
              <a:spcBef>
                <a:spcPts val="1045"/>
              </a:spcBef>
            </a:pPr>
            <a:r>
              <a:rPr sz="1400" b="1" spc="-15" dirty="0">
                <a:solidFill>
                  <a:srgbClr val="FFFFFF"/>
                </a:solidFill>
                <a:latin typeface="Z@R6E84.tmp"/>
                <a:cs typeface="Z@R6E84.tmp"/>
              </a:rPr>
              <a:t>Perovskites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have become well-known structures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in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solid-state physics because  their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chemistry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and the resulting properties can be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flexibly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tailored.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Different  crystallographic</a:t>
            </a:r>
            <a:r>
              <a:rPr sz="1400" b="1" spc="-3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arrangements</a:t>
            </a:r>
            <a:r>
              <a:rPr sz="1400" b="1" spc="-7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lead</a:t>
            </a:r>
            <a:r>
              <a:rPr sz="1400" b="1" spc="-4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to</a:t>
            </a:r>
            <a:r>
              <a:rPr sz="1400" b="1" spc="-3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many</a:t>
            </a:r>
            <a:r>
              <a:rPr sz="1400" b="1" spc="-6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phase</a:t>
            </a:r>
            <a:r>
              <a:rPr sz="1400" b="1" spc="-7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transitions,</a:t>
            </a:r>
            <a:r>
              <a:rPr sz="1400" b="1" spc="-7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which</a:t>
            </a:r>
            <a:r>
              <a:rPr sz="1400" b="1" spc="-4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can</a:t>
            </a:r>
            <a:r>
              <a:rPr sz="1400" b="1" spc="-5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result  in</a:t>
            </a:r>
            <a:r>
              <a:rPr sz="1400" b="1" spc="-5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an</a:t>
            </a:r>
            <a:r>
              <a:rPr sz="1400" b="1" spc="-5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impressive</a:t>
            </a:r>
            <a:r>
              <a:rPr sz="1400" b="1" spc="-4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array</a:t>
            </a:r>
            <a:r>
              <a:rPr sz="1400" b="1" spc="-6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of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 electrical,</a:t>
            </a:r>
            <a:r>
              <a:rPr sz="1400" b="1" spc="-7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optical,</a:t>
            </a:r>
            <a:r>
              <a:rPr sz="1400" b="1" spc="-4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and</a:t>
            </a:r>
            <a:r>
              <a:rPr sz="1400" b="1" spc="-6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chemical</a:t>
            </a:r>
            <a:r>
              <a:rPr sz="1400" b="1" spc="-3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properties.</a:t>
            </a:r>
            <a:endParaRPr sz="1400" dirty="0">
              <a:latin typeface="Z@R6E84.tmp"/>
              <a:cs typeface="Z@R6E84.tmp"/>
            </a:endParaRPr>
          </a:p>
          <a:p>
            <a:pPr marL="12700" marR="5080">
              <a:lnSpc>
                <a:spcPct val="110000"/>
              </a:lnSpc>
              <a:spcBef>
                <a:spcPts val="1060"/>
              </a:spcBef>
            </a:pP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Due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to their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fascinating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properties, perovskites have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attracted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the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attention of  researchers</a:t>
            </a:r>
            <a:r>
              <a:rPr sz="1400" b="1" spc="-7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working</a:t>
            </a:r>
            <a:r>
              <a:rPr sz="1400" b="1" spc="-3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in</a:t>
            </a:r>
            <a:r>
              <a:rPr sz="1400" b="1" spc="-5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diverse</a:t>
            </a:r>
            <a:r>
              <a:rPr sz="1400" b="1" spc="-6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fields</a:t>
            </a:r>
            <a:r>
              <a:rPr sz="1400" b="1" spc="-5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like</a:t>
            </a:r>
            <a:r>
              <a:rPr sz="1400" b="1" spc="-5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Catalysts,</a:t>
            </a:r>
            <a:r>
              <a:rPr sz="1400" b="1" spc="-5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Electrocatalysts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,</a:t>
            </a:r>
            <a:r>
              <a:rPr sz="1400" b="1" spc="-40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electronics, 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optoelectronics, medicine, optics, </a:t>
            </a:r>
            <a:r>
              <a:rPr sz="1400" b="1" spc="-5" dirty="0">
                <a:solidFill>
                  <a:srgbClr val="FFFFFF"/>
                </a:solidFill>
                <a:latin typeface="Z@R6E84.tmp"/>
                <a:cs typeface="Z@R6E84.tmp"/>
              </a:rPr>
              <a:t>sensors,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Electromagnetic Devices, Energy  Conversion, and Energy</a:t>
            </a:r>
            <a:r>
              <a:rPr sz="1400" b="1" spc="-195" dirty="0">
                <a:solidFill>
                  <a:srgbClr val="FFFFFF"/>
                </a:solidFill>
                <a:latin typeface="Z@R6E84.tmp"/>
                <a:cs typeface="Z@R6E84.tmp"/>
              </a:rPr>
              <a:t> </a:t>
            </a:r>
            <a:r>
              <a:rPr sz="1400" b="1" dirty="0">
                <a:solidFill>
                  <a:srgbClr val="FFFFFF"/>
                </a:solidFill>
                <a:latin typeface="Z@R6E84.tmp"/>
                <a:cs typeface="Z@R6E84.tmp"/>
              </a:rPr>
              <a:t>Storage.</a:t>
            </a:r>
            <a:endParaRPr sz="1400" dirty="0">
              <a:latin typeface="Z@R6E84.tmp"/>
              <a:cs typeface="Z@R6E84.tmp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43800" y="340468"/>
            <a:ext cx="5105400" cy="7127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5659" y="488570"/>
            <a:ext cx="1460663" cy="1461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" y="400509"/>
            <a:ext cx="1080488" cy="13073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85383" y="410889"/>
            <a:ext cx="1102588" cy="1334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909278" y="2180627"/>
            <a:ext cx="2177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Prof. </a:t>
            </a:r>
            <a:r>
              <a:rPr spc="-35" dirty="0">
                <a:solidFill>
                  <a:srgbClr val="FFFFFF"/>
                </a:solidFill>
                <a:latin typeface="Times New Roman"/>
                <a:cs typeface="Times New Roman"/>
              </a:rPr>
              <a:t>Dr. </a:t>
            </a: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Aligholi</a:t>
            </a:r>
            <a:r>
              <a:rPr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Niaei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96476" y="2561895"/>
            <a:ext cx="2952750" cy="87820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50165" algn="ctr">
              <a:spcBef>
                <a:spcPts val="1295"/>
              </a:spcBef>
            </a:pP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PhD. 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Elham</a:t>
            </a:r>
            <a:r>
              <a:rPr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Mahmoudi</a:t>
            </a:r>
            <a:endParaRPr dirty="0">
              <a:latin typeface="Times New Roman"/>
              <a:cs typeface="Times New Roman"/>
            </a:endParaRPr>
          </a:p>
          <a:p>
            <a:pPr algn="ctr">
              <a:spcBef>
                <a:spcPts val="1195"/>
              </a:spcBef>
            </a:pP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Post-Doc. Mahboobeh</a:t>
            </a:r>
            <a:r>
              <a:rPr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Ejtemaei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92795" y="3683177"/>
            <a:ext cx="3077845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5495" marR="5080" indent="-773430">
              <a:lnSpc>
                <a:spcPct val="1483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Department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of Chemical</a:t>
            </a:r>
            <a:r>
              <a:rPr sz="16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Engineering 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University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Tabriz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29000" y="405968"/>
            <a:ext cx="1193560" cy="13399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165818" y="5167129"/>
            <a:ext cx="1920875" cy="15608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1900" u="sng" spc="-5" dirty="0">
                <a:solidFill>
                  <a:srgbClr val="FFE0FF"/>
                </a:solidFill>
                <a:latin typeface="Times New Roman"/>
                <a:cs typeface="Times New Roman"/>
              </a:rPr>
              <a:t>Time and</a:t>
            </a:r>
            <a:r>
              <a:rPr sz="1900" u="sng" spc="-85" dirty="0">
                <a:solidFill>
                  <a:srgbClr val="FFE0FF"/>
                </a:solidFill>
                <a:latin typeface="Times New Roman"/>
                <a:cs typeface="Times New Roman"/>
              </a:rPr>
              <a:t> </a:t>
            </a:r>
            <a:r>
              <a:rPr sz="1900" u="sng" spc="-5" dirty="0">
                <a:solidFill>
                  <a:srgbClr val="FFE0FF"/>
                </a:solidFill>
                <a:latin typeface="Times New Roman"/>
                <a:cs typeface="Times New Roman"/>
              </a:rPr>
              <a:t>Location</a:t>
            </a:r>
            <a:r>
              <a:rPr sz="1900" spc="-5" dirty="0">
                <a:solidFill>
                  <a:srgbClr val="FFE0FF"/>
                </a:solidFill>
                <a:latin typeface="Times New Roman"/>
                <a:cs typeface="Times New Roman"/>
              </a:rPr>
              <a:t>:</a:t>
            </a: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  <a:spcBef>
                <a:spcPts val="68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4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January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2023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6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14.00-15.00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pm</a:t>
            </a:r>
            <a:endParaRPr sz="1600" dirty="0">
              <a:latin typeface="Times New Roman"/>
              <a:cs typeface="Times New Roman"/>
            </a:endParaRPr>
          </a:p>
          <a:p>
            <a:pPr marL="12700" marR="118110">
              <a:lnSpc>
                <a:spcPts val="1600"/>
              </a:lnSpc>
              <a:spcBef>
                <a:spcPts val="16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B blok Amphi 206 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Faculty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Sciences  University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Sakarya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140</Words>
  <Application>Microsoft Office PowerPoint</Application>
  <PresentationFormat>Özel</PresentationFormat>
  <Paragraphs>12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Palatino Linotype</vt:lpstr>
      <vt:lpstr>Times New Roman</vt:lpstr>
      <vt:lpstr>Z@R6E84.tmp</vt:lpstr>
      <vt:lpstr>Office Theme</vt:lpstr>
      <vt:lpstr>Perovskite Materials as Superior  Powerful Platforms for Energy Sector  Engineering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peiman niaei</dc:creator>
  <cp:lastModifiedBy>a</cp:lastModifiedBy>
  <cp:revision>1</cp:revision>
  <dcterms:created xsi:type="dcterms:W3CDTF">2022-12-26T08:26:53Z</dcterms:created>
  <dcterms:modified xsi:type="dcterms:W3CDTF">2022-12-26T08:35:58Z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2022-12-26T00:00:00Z</vt:filetime>
  </property>
</Properties>
</file>